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bold.fntdata"/><Relationship Id="rId21" Type="http://schemas.openxmlformats.org/officeDocument/2006/relationships/slide" Target="slides/slide16.xml"/><Relationship Id="rId43" Type="http://schemas.openxmlformats.org/officeDocument/2006/relationships/font" Target="fonts/Robot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30229532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30229532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30229532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30229532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30229532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30229532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30229532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30229532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30229532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30229532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30229532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30229532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30229532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30229532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30229532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30229532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30229532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30229532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30229532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430229532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30229532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30229532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30229532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30229532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30229532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30229532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35dcf2ab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435dcf2ab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35dcf2a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35dcf2a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435dcf2a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435dcf2a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35dcf2ab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35dcf2ab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35dcf2ab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35dcf2a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35dcf2ab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435dcf2ab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35dcf2ab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35dcf2ab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35dcf2ab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35dcf2ab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b93bac39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b93bac39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b93bac3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b93bac3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b93bac39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b93bac39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b93bac39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4b93bac39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b93bac39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4b93bac39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b93bac39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b93bac39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b93bac39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4b93bac39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3022953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3022953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30229532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30229532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30229532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30229532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30229532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30229532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30229532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30229532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onthreeprototype.netlify.app/" TargetMode="External"/><Relationship Id="rId4" Type="http://schemas.openxmlformats.org/officeDocument/2006/relationships/hyperlink" Target="https://github.com/briannuggets/OnThreePrototyp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Three Photography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by Brian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2288"/>
            <a:ext cx="8839200" cy="40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4061700" y="258825"/>
            <a:ext cx="2289600" cy="741000"/>
          </a:xfrm>
          <a:prstGeom prst="wedgeRectCallout">
            <a:avLst>
              <a:gd fmla="val -36956" name="adj1"/>
              <a:gd fmla="val 84349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too large, does not fully fit within viewport. Consider normalizing image sizes and expanding them on click.</a:t>
            </a:r>
            <a:endParaRPr sz="1000"/>
          </a:p>
        </p:txBody>
      </p:sp>
      <p:cxnSp>
        <p:nvCxnSpPr>
          <p:cNvPr id="185" name="Google Shape;185;p22"/>
          <p:cNvCxnSpPr/>
          <p:nvPr/>
        </p:nvCxnSpPr>
        <p:spPr>
          <a:xfrm>
            <a:off x="3862600" y="4174525"/>
            <a:ext cx="14823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2"/>
          <p:cNvCxnSpPr/>
          <p:nvPr/>
        </p:nvCxnSpPr>
        <p:spPr>
          <a:xfrm>
            <a:off x="3830850" y="1395675"/>
            <a:ext cx="14823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2"/>
          <p:cNvSpPr/>
          <p:nvPr/>
        </p:nvSpPr>
        <p:spPr>
          <a:xfrm>
            <a:off x="4426725" y="3455550"/>
            <a:ext cx="884700" cy="564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Images not aligned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3075"/>
            <a:ext cx="8839200" cy="4097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/>
          <p:nvPr/>
        </p:nvSpPr>
        <p:spPr>
          <a:xfrm>
            <a:off x="5975300" y="2117125"/>
            <a:ext cx="1327200" cy="807300"/>
          </a:xfrm>
          <a:prstGeom prst="wedgeRectCallout">
            <a:avLst>
              <a:gd fmla="val 73348" name="adj1"/>
              <a:gd fmla="val 32209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User has to scroll to bottom to go back, button </a:t>
            </a:r>
            <a:r>
              <a:rPr lang="en" sz="900"/>
              <a:t>should be fixed  to viewport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About Page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6175"/>
            <a:ext cx="8839200" cy="411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5068275" y="1187975"/>
            <a:ext cx="962400" cy="475800"/>
          </a:xfrm>
          <a:prstGeom prst="wedgeRectCallout">
            <a:avLst>
              <a:gd fmla="val -52598" name="adj1"/>
              <a:gd fmla="val 80643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Different font not needed</a:t>
            </a:r>
            <a:endParaRPr sz="1000"/>
          </a:p>
        </p:txBody>
      </p:sp>
      <p:sp>
        <p:nvSpPr>
          <p:cNvPr id="205" name="Google Shape;205;p25"/>
          <p:cNvSpPr/>
          <p:nvPr/>
        </p:nvSpPr>
        <p:spPr>
          <a:xfrm>
            <a:off x="4470975" y="3223250"/>
            <a:ext cx="1294200" cy="619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Both images should be in color or black and white</a:t>
            </a:r>
            <a:endParaRPr sz="1000"/>
          </a:p>
        </p:txBody>
      </p:sp>
      <p:sp>
        <p:nvSpPr>
          <p:cNvPr id="206" name="Google Shape;206;p25"/>
          <p:cNvSpPr/>
          <p:nvPr/>
        </p:nvSpPr>
        <p:spPr>
          <a:xfrm>
            <a:off x="3740925" y="1674675"/>
            <a:ext cx="962400" cy="531000"/>
          </a:xfrm>
          <a:prstGeom prst="wedgeRectCallout">
            <a:avLst>
              <a:gd fmla="val 52291" name="adj1"/>
              <a:gd fmla="val 74986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Text orientation hard to read</a:t>
            </a:r>
            <a:endParaRPr sz="1000"/>
          </a:p>
        </p:txBody>
      </p:sp>
      <p:sp>
        <p:nvSpPr>
          <p:cNvPr id="207" name="Google Shape;207;p25"/>
          <p:cNvSpPr/>
          <p:nvPr/>
        </p:nvSpPr>
        <p:spPr>
          <a:xfrm>
            <a:off x="688000" y="2504150"/>
            <a:ext cx="1437900" cy="719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Text and images not aligned; a subjective design choice?</a:t>
            </a:r>
            <a:endParaRPr sz="1000"/>
          </a:p>
        </p:txBody>
      </p:sp>
      <p:sp>
        <p:nvSpPr>
          <p:cNvPr id="208" name="Google Shape;208;p25"/>
          <p:cNvSpPr/>
          <p:nvPr/>
        </p:nvSpPr>
        <p:spPr>
          <a:xfrm>
            <a:off x="798625" y="612700"/>
            <a:ext cx="1028700" cy="619500"/>
          </a:xfrm>
          <a:prstGeom prst="wedgeRectCallout">
            <a:avLst>
              <a:gd fmla="val 79195" name="adj1"/>
              <a:gd fmla="val 28267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Large block of text, hard to read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9988"/>
            <a:ext cx="8839200" cy="408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/>
          <p:nvPr/>
        </p:nvSpPr>
        <p:spPr>
          <a:xfrm>
            <a:off x="4714325" y="1176950"/>
            <a:ext cx="1581900" cy="708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Unrelated to about page; this is already shown in the work page</a:t>
            </a:r>
            <a:endParaRPr sz="1000"/>
          </a:p>
        </p:txBody>
      </p:sp>
      <p:sp>
        <p:nvSpPr>
          <p:cNvPr id="215" name="Google Shape;215;p26"/>
          <p:cNvSpPr/>
          <p:nvPr/>
        </p:nvSpPr>
        <p:spPr>
          <a:xfrm>
            <a:off x="853950" y="3289625"/>
            <a:ext cx="1437900" cy="763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Write more about journey, purpose and motivation.</a:t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Contact Page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9988"/>
            <a:ext cx="8839200" cy="408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/>
          <p:nvPr/>
        </p:nvSpPr>
        <p:spPr>
          <a:xfrm>
            <a:off x="5942125" y="1674675"/>
            <a:ext cx="1803000" cy="542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Form field too large - names and emails typically are not that long.</a:t>
            </a:r>
            <a:endParaRPr sz="1000"/>
          </a:p>
        </p:txBody>
      </p:sp>
      <p:cxnSp>
        <p:nvCxnSpPr>
          <p:cNvPr id="227" name="Google Shape;227;p28"/>
          <p:cNvCxnSpPr/>
          <p:nvPr/>
        </p:nvCxnSpPr>
        <p:spPr>
          <a:xfrm>
            <a:off x="2811775" y="834025"/>
            <a:ext cx="0" cy="137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8"/>
          <p:cNvCxnSpPr/>
          <p:nvPr/>
        </p:nvCxnSpPr>
        <p:spPr>
          <a:xfrm>
            <a:off x="873600" y="1816025"/>
            <a:ext cx="0" cy="137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8"/>
          <p:cNvSpPr/>
          <p:nvPr/>
        </p:nvSpPr>
        <p:spPr>
          <a:xfrm>
            <a:off x="1174700" y="1541950"/>
            <a:ext cx="1315200" cy="542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Misalignment between header and form</a:t>
            </a:r>
            <a:endParaRPr sz="1000"/>
          </a:p>
        </p:txBody>
      </p:sp>
      <p:sp>
        <p:nvSpPr>
          <p:cNvPr id="230" name="Google Shape;230;p28"/>
          <p:cNvSpPr/>
          <p:nvPr/>
        </p:nvSpPr>
        <p:spPr>
          <a:xfrm>
            <a:off x="5112525" y="3267500"/>
            <a:ext cx="1260900" cy="619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Scrollbar on </a:t>
            </a:r>
            <a:r>
              <a:rPr lang="en" sz="1000"/>
              <a:t>text area</a:t>
            </a:r>
            <a:r>
              <a:rPr lang="en" sz="1000"/>
              <a:t> breaks theme of website</a:t>
            </a:r>
            <a:endParaRPr sz="1000"/>
          </a:p>
        </p:txBody>
      </p:sp>
      <p:sp>
        <p:nvSpPr>
          <p:cNvPr id="231" name="Google Shape;231;p28"/>
          <p:cNvSpPr/>
          <p:nvPr/>
        </p:nvSpPr>
        <p:spPr>
          <a:xfrm>
            <a:off x="2347225" y="3222050"/>
            <a:ext cx="1471200" cy="710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Text area should be </a:t>
            </a:r>
            <a:r>
              <a:rPr lang="en" sz="1000"/>
              <a:t>noticeably</a:t>
            </a:r>
            <a:r>
              <a:rPr lang="en" sz="1000"/>
              <a:t> larger than other fields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Navigation Menu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3075"/>
            <a:ext cx="8839200" cy="409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/>
          <p:nvPr/>
        </p:nvSpPr>
        <p:spPr>
          <a:xfrm>
            <a:off x="2280850" y="1575125"/>
            <a:ext cx="1537500" cy="708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Very static; lack of interactivity, hover effects, animations</a:t>
            </a:r>
            <a:endParaRPr sz="1000"/>
          </a:p>
        </p:txBody>
      </p:sp>
      <p:sp>
        <p:nvSpPr>
          <p:cNvPr id="243" name="Google Shape;243;p30"/>
          <p:cNvSpPr/>
          <p:nvPr/>
        </p:nvSpPr>
        <p:spPr>
          <a:xfrm>
            <a:off x="6727475" y="3223250"/>
            <a:ext cx="1249800" cy="65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Large empty black space</a:t>
            </a:r>
            <a:endParaRPr sz="1000"/>
          </a:p>
        </p:txBody>
      </p:sp>
      <p:sp>
        <p:nvSpPr>
          <p:cNvPr id="244" name="Google Shape;244;p30"/>
          <p:cNvSpPr/>
          <p:nvPr/>
        </p:nvSpPr>
        <p:spPr>
          <a:xfrm>
            <a:off x="5709850" y="1331775"/>
            <a:ext cx="1637100" cy="674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indication of current page, link to home page is missing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General concerns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grpSp>
        <p:nvGrpSpPr>
          <p:cNvPr id="92" name="Google Shape;92;p14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Company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4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On Three Photography is a lifestyle and event photography business owned by Stephen Ong and Kegham Hovsepian.</a:t>
            </a:r>
            <a:endParaRPr sz="1600"/>
          </a:p>
        </p:txBody>
      </p:sp>
      <p:grpSp>
        <p:nvGrpSpPr>
          <p:cNvPr id="97" name="Google Shape;97;p14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8" name="Google Shape;98;p1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4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4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The company feels the design of the site is outdated. They would like a full redesign while still keeping their core content and message intact.</a:t>
            </a:r>
            <a:endParaRPr sz="1600"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03" name="Google Shape;103;p1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4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14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Provide an outline of design issues to be improved upon with reasoning and solution. Deliver a working prototype of the home page.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0775"/>
            <a:ext cx="8839200" cy="410194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/>
          <p:nvPr/>
        </p:nvSpPr>
        <p:spPr>
          <a:xfrm>
            <a:off x="6318200" y="2283050"/>
            <a:ext cx="1338300" cy="542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Strange placement of different font families</a:t>
            </a:r>
            <a:endParaRPr sz="1000"/>
          </a:p>
        </p:txBody>
      </p:sp>
      <p:cxnSp>
        <p:nvCxnSpPr>
          <p:cNvPr id="256" name="Google Shape;256;p32"/>
          <p:cNvCxnSpPr/>
          <p:nvPr/>
        </p:nvCxnSpPr>
        <p:spPr>
          <a:xfrm flipH="1">
            <a:off x="6174275" y="2869300"/>
            <a:ext cx="298800" cy="32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2"/>
          <p:cNvCxnSpPr/>
          <p:nvPr/>
        </p:nvCxnSpPr>
        <p:spPr>
          <a:xfrm rot="10800000">
            <a:off x="4968800" y="2415800"/>
            <a:ext cx="1349400" cy="138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2"/>
          <p:cNvCxnSpPr>
            <a:stCxn id="255" idx="0"/>
          </p:cNvCxnSpPr>
          <p:nvPr/>
        </p:nvCxnSpPr>
        <p:spPr>
          <a:xfrm rot="10800000">
            <a:off x="6218750" y="1740950"/>
            <a:ext cx="768600" cy="54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13" y="1042975"/>
            <a:ext cx="4486275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338" y="1186750"/>
            <a:ext cx="40195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/>
          <p:nvPr/>
        </p:nvSpPr>
        <p:spPr>
          <a:xfrm>
            <a:off x="4004338" y="2052975"/>
            <a:ext cx="1371600" cy="730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Low contrast on logo, sometimes hard to read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00" y="2511987"/>
            <a:ext cx="4163726" cy="21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875" y="967225"/>
            <a:ext cx="4769199" cy="5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/>
          <p:nvPr/>
        </p:nvSpPr>
        <p:spPr>
          <a:xfrm>
            <a:off x="4957675" y="3209038"/>
            <a:ext cx="1836300" cy="708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Large skips in font-sizing, inconsistent HTML header usage</a:t>
            </a:r>
            <a:endParaRPr sz="1000"/>
          </a:p>
        </p:txBody>
      </p:sp>
      <p:sp>
        <p:nvSpPr>
          <p:cNvPr id="273" name="Google Shape;273;p34"/>
          <p:cNvSpPr/>
          <p:nvPr/>
        </p:nvSpPr>
        <p:spPr>
          <a:xfrm>
            <a:off x="2081725" y="999200"/>
            <a:ext cx="1537500" cy="519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Text often found inside div element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200" y="152400"/>
            <a:ext cx="308760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/>
          <p:nvPr/>
        </p:nvSpPr>
        <p:spPr>
          <a:xfrm>
            <a:off x="5997425" y="2426850"/>
            <a:ext cx="1183500" cy="729900"/>
          </a:xfrm>
          <a:prstGeom prst="wedgeRectCallout">
            <a:avLst>
              <a:gd fmla="val -76174" name="adj1"/>
              <a:gd fmla="val 43462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Poorly defined breakpoints for mobile view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Perception</a:t>
            </a:r>
            <a:endParaRPr/>
          </a:p>
        </p:txBody>
      </p:sp>
      <p:sp>
        <p:nvSpPr>
          <p:cNvPr id="285" name="Google Shape;285;p3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Fonts, colors, and aesthetic</a:t>
            </a:r>
            <a:endParaRPr/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3">
            <a:alphaModFix/>
          </a:blip>
          <a:srcRect b="0" l="7747" r="4809" t="0"/>
          <a:stretch/>
        </p:blipFill>
        <p:spPr>
          <a:xfrm>
            <a:off x="5046200" y="634925"/>
            <a:ext cx="3594874" cy="36170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 of font</a:t>
            </a:r>
            <a:endParaRPr/>
          </a:p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Serif or sans-serif?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Serif fonts: perceived as more formal and mature - typical for newspapers and editorials.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Sans-serif: perceived as modern, bold and new - easier to read.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Geometric or organic?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Geometric: well defined angles, rigid and structured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Organic: curvy, hand-printed quality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Font-weight and sizing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Determines the flow of the 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Viewers typically read from bold to light &gt; top to bottom</a:t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 b="47657" l="13041" r="23247" t="25244"/>
          <a:stretch/>
        </p:blipFill>
        <p:spPr>
          <a:xfrm>
            <a:off x="600975" y="3931200"/>
            <a:ext cx="2398824" cy="76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 rotWithShape="1">
          <a:blip r:embed="rId4">
            <a:alphaModFix/>
          </a:blip>
          <a:srcRect b="35082" l="25828" r="23289" t="33252"/>
          <a:stretch/>
        </p:blipFill>
        <p:spPr>
          <a:xfrm>
            <a:off x="3524313" y="3931200"/>
            <a:ext cx="1475927" cy="7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fonts</a:t>
            </a:r>
            <a:endParaRPr/>
          </a:p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P22 Underground (Adobe)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Sans-serif, geometric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Prestige Elite (Adobe)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Serif, geometric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concerns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Fonts do not match well together. While sans-serif and serif fonts can be mixed, underground evokes too much playfulness while prestige evokes formality.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Prestige used very sparingly and in strange settings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 of color</a:t>
            </a:r>
            <a:endParaRPr/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311700" y="1564075"/>
            <a:ext cx="85206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 symbolism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Influences how a visitor feels when visiting a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Influences the personality of a 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Directing attention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Popping accent colors can influence the order in which users view the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good color scheme can hold interest for users to take desired action</a:t>
            </a:r>
            <a:endParaRPr/>
          </a:p>
        </p:txBody>
      </p:sp>
      <p:pic>
        <p:nvPicPr>
          <p:cNvPr id="307" name="Google Shape;307;p39"/>
          <p:cNvPicPr preferRelativeResize="0"/>
          <p:nvPr/>
        </p:nvPicPr>
        <p:blipFill rotWithShape="1">
          <a:blip r:embed="rId3">
            <a:alphaModFix/>
          </a:blip>
          <a:srcRect b="6845" l="5528" r="7688" t="5619"/>
          <a:stretch/>
        </p:blipFill>
        <p:spPr>
          <a:xfrm>
            <a:off x="5547100" y="1139475"/>
            <a:ext cx="3285200" cy="17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colors</a:t>
            </a:r>
            <a:endParaRPr/>
          </a:p>
        </p:txBody>
      </p:sp>
      <p:sp>
        <p:nvSpPr>
          <p:cNvPr id="313" name="Google Shape;313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Base: black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Secondary: white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Accent: #86402</a:t>
            </a: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concerns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Accent color is only used once on the entire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Black and white color scheme evokes sophistication, luxury and elegance, conflicts with playful font and overall organic design of 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black on full white provide high contrast, can be straining on eyes</a:t>
            </a:r>
            <a:endParaRPr/>
          </a:p>
        </p:txBody>
      </p:sp>
      <p:sp>
        <p:nvSpPr>
          <p:cNvPr id="314" name="Google Shape;314;p40"/>
          <p:cNvSpPr/>
          <p:nvPr/>
        </p:nvSpPr>
        <p:spPr>
          <a:xfrm>
            <a:off x="2114925" y="1376050"/>
            <a:ext cx="154800" cy="154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0"/>
          <p:cNvSpPr/>
          <p:nvPr/>
        </p:nvSpPr>
        <p:spPr>
          <a:xfrm>
            <a:off x="2654475" y="1683325"/>
            <a:ext cx="154800" cy="15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0"/>
          <p:cNvSpPr/>
          <p:nvPr/>
        </p:nvSpPr>
        <p:spPr>
          <a:xfrm>
            <a:off x="2654475" y="2001625"/>
            <a:ext cx="154800" cy="154800"/>
          </a:xfrm>
          <a:prstGeom prst="rect">
            <a:avLst/>
          </a:prstGeom>
          <a:solidFill>
            <a:srgbClr val="8640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2050" y="1205423"/>
            <a:ext cx="3335625" cy="11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2949" y="992862"/>
            <a:ext cx="1471925" cy="15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fonts</a:t>
            </a:r>
            <a:endParaRPr/>
          </a:p>
        </p:txBody>
      </p:sp>
      <p:sp>
        <p:nvSpPr>
          <p:cNvPr id="324" name="Google Shape;324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Inter, sans-serif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be used for main content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Sleeker and more geometric, easier to read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Feels more modern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Lusitana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be used for a flashy heading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good transition between logo font and main site</a:t>
            </a:r>
            <a:endParaRPr/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25" y="3391049"/>
            <a:ext cx="4815409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25" y="4088325"/>
            <a:ext cx="4815400" cy="696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deep-dive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Highlighting issues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5"/>
          <p:cNvSpPr txBox="1"/>
          <p:nvPr>
            <p:ph idx="4294967295" type="body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starting point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Comb through the website and note any glaring design flaws. Layout choices, font sizing, alignment issues, etc.</a:t>
            </a:r>
            <a:endParaRPr sz="1600"/>
          </a:p>
        </p:txBody>
      </p:sp>
      <p:sp>
        <p:nvSpPr>
          <p:cNvPr id="115" name="Google Shape;115;p15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Matching the brand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5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Design and perception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Color scheme: Light or dark, choosing a palette (60/30/10), color psychology.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Font: Serif or sans-serif? Multiple fonts?</a:t>
            </a:r>
            <a:endParaRPr sz="1600"/>
          </a:p>
        </p:txBody>
      </p:sp>
      <p:sp>
        <p:nvSpPr>
          <p:cNvPr id="118" name="Google Shape;118;p15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Prototyping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5"/>
          <p:cNvSpPr txBox="1"/>
          <p:nvPr>
            <p:ph idx="4294967295" type="body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Creating a deliverable</a:t>
            </a:r>
            <a:endParaRPr b="1"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Complete a Figma wireframe.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Plan code structure.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Deliver a static prototype site.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colors</a:t>
            </a:r>
            <a:endParaRPr/>
          </a:p>
        </p:txBody>
      </p:sp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Base: </a:t>
            </a:r>
            <a:r>
              <a:rPr lang="en"/>
              <a:t>#fdfcf5 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Secondary: </a:t>
            </a:r>
            <a:r>
              <a:rPr lang="en"/>
              <a:t>#201f1e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Accent: </a:t>
            </a:r>
            <a:r>
              <a:rPr lang="en"/>
              <a:t>#0b6fc1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Black and white colors slightly muted for lower contrast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White on black -&gt; black on white for more professional aesthetic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Accent color swapped for a safer, more agreeable medium blue</a:t>
            </a:r>
            <a:endParaRPr/>
          </a:p>
        </p:txBody>
      </p:sp>
      <p:sp>
        <p:nvSpPr>
          <p:cNvPr id="333" name="Google Shape;333;p42"/>
          <p:cNvSpPr/>
          <p:nvPr/>
        </p:nvSpPr>
        <p:spPr>
          <a:xfrm>
            <a:off x="2535250" y="1376025"/>
            <a:ext cx="165900" cy="154800"/>
          </a:xfrm>
          <a:prstGeom prst="rect">
            <a:avLst/>
          </a:prstGeom>
          <a:solidFill>
            <a:srgbClr val="FFFAF7"/>
          </a:solidFill>
          <a:ln cap="flat" cmpd="sng" w="9525">
            <a:solidFill>
              <a:srgbClr val="201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3096925" y="1694350"/>
            <a:ext cx="165900" cy="154800"/>
          </a:xfrm>
          <a:prstGeom prst="rect">
            <a:avLst/>
          </a:prstGeom>
          <a:solidFill>
            <a:srgbClr val="201F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/>
          <p:nvPr/>
        </p:nvSpPr>
        <p:spPr>
          <a:xfrm>
            <a:off x="2701150" y="2012675"/>
            <a:ext cx="165900" cy="154800"/>
          </a:xfrm>
          <a:prstGeom prst="rect">
            <a:avLst/>
          </a:prstGeom>
          <a:solidFill>
            <a:srgbClr val="0B6FC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</a:t>
            </a:r>
            <a:endParaRPr/>
          </a:p>
        </p:txBody>
      </p:sp>
      <p:sp>
        <p:nvSpPr>
          <p:cNvPr id="341" name="Google Shape;341;p4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preview of the redesign</a:t>
            </a:r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 b="0" l="29419" r="22556" t="0"/>
          <a:stretch/>
        </p:blipFill>
        <p:spPr>
          <a:xfrm>
            <a:off x="5024050" y="457875"/>
            <a:ext cx="3694449" cy="396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 Section</a:t>
            </a:r>
            <a:endParaRPr/>
          </a:p>
        </p:txBody>
      </p:sp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345775" cy="203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000" y="2995300"/>
            <a:ext cx="4341023" cy="203879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4"/>
          <p:cNvSpPr txBox="1"/>
          <p:nvPr/>
        </p:nvSpPr>
        <p:spPr>
          <a:xfrm>
            <a:off x="4935550" y="1221175"/>
            <a:ext cx="275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Added tag-line as header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57525" y="3466600"/>
            <a:ext cx="175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Scrolling incentive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2690100" y="3466600"/>
            <a:ext cx="150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Call to action highlighted with accent color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5134675" y="2371650"/>
            <a:ext cx="14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Logo contrast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7593300" y="2216675"/>
            <a:ext cx="123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Mouse hover interaction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" name="Google Shape;355;p44"/>
          <p:cNvCxnSpPr>
            <a:stCxn id="350" idx="1"/>
          </p:cNvCxnSpPr>
          <p:nvPr/>
        </p:nvCxnSpPr>
        <p:spPr>
          <a:xfrm flipH="1">
            <a:off x="3862450" y="1421275"/>
            <a:ext cx="1073100" cy="48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44"/>
          <p:cNvCxnSpPr>
            <a:stCxn id="351" idx="0"/>
          </p:cNvCxnSpPr>
          <p:nvPr/>
        </p:nvCxnSpPr>
        <p:spPr>
          <a:xfrm rot="10800000">
            <a:off x="676875" y="3212200"/>
            <a:ext cx="260100" cy="25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44"/>
          <p:cNvCxnSpPr>
            <a:stCxn id="352" idx="0"/>
          </p:cNvCxnSpPr>
          <p:nvPr/>
        </p:nvCxnSpPr>
        <p:spPr>
          <a:xfrm flipH="1" rot="10800000">
            <a:off x="3442200" y="3190000"/>
            <a:ext cx="321000" cy="27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44"/>
          <p:cNvCxnSpPr>
            <a:stCxn id="353" idx="2"/>
          </p:cNvCxnSpPr>
          <p:nvPr/>
        </p:nvCxnSpPr>
        <p:spPr>
          <a:xfrm flipH="1">
            <a:off x="5278525" y="2771850"/>
            <a:ext cx="564000" cy="24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44"/>
          <p:cNvCxnSpPr>
            <a:stCxn id="354" idx="2"/>
          </p:cNvCxnSpPr>
          <p:nvPr/>
        </p:nvCxnSpPr>
        <p:spPr>
          <a:xfrm flipH="1">
            <a:off x="8176500" y="2832275"/>
            <a:ext cx="36300" cy="94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pic>
        <p:nvPicPr>
          <p:cNvPr id="365" name="Google Shape;3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5" y="1291875"/>
            <a:ext cx="4683599" cy="21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100" y="3061700"/>
            <a:ext cx="4144549" cy="193207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4933100" y="819275"/>
            <a:ext cx="22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General description of business directly under hero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1816275" y="3889800"/>
            <a:ext cx="262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Scroll triggered animation, gives viewer incentive to continue reading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45"/>
          <p:cNvSpPr txBox="1"/>
          <p:nvPr/>
        </p:nvSpPr>
        <p:spPr>
          <a:xfrm>
            <a:off x="0" y="3612088"/>
            <a:ext cx="165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Additional CTAs accented with color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0" name="Google Shape;370;p45"/>
          <p:cNvCxnSpPr>
            <a:stCxn id="369" idx="0"/>
          </p:cNvCxnSpPr>
          <p:nvPr/>
        </p:nvCxnSpPr>
        <p:spPr>
          <a:xfrm flipH="1" rot="10800000">
            <a:off x="825150" y="3079288"/>
            <a:ext cx="1473600" cy="53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45"/>
          <p:cNvCxnSpPr>
            <a:stCxn id="367" idx="1"/>
          </p:cNvCxnSpPr>
          <p:nvPr/>
        </p:nvCxnSpPr>
        <p:spPr>
          <a:xfrm flipH="1">
            <a:off x="3818300" y="1234925"/>
            <a:ext cx="1114800" cy="89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45"/>
          <p:cNvCxnSpPr>
            <a:stCxn id="368" idx="0"/>
          </p:cNvCxnSpPr>
          <p:nvPr/>
        </p:nvCxnSpPr>
        <p:spPr>
          <a:xfrm flipH="1" rot="10800000">
            <a:off x="3126975" y="2836200"/>
            <a:ext cx="149400" cy="105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45"/>
          <p:cNvCxnSpPr/>
          <p:nvPr/>
        </p:nvCxnSpPr>
        <p:spPr>
          <a:xfrm flipH="1" rot="10800000">
            <a:off x="3928975" y="4240900"/>
            <a:ext cx="1416000" cy="8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45"/>
          <p:cNvSpPr txBox="1"/>
          <p:nvPr/>
        </p:nvSpPr>
        <p:spPr>
          <a:xfrm>
            <a:off x="1373775" y="1017800"/>
            <a:ext cx="238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Two fonts contrast headers with general 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5" name="Google Shape;375;p45"/>
          <p:cNvCxnSpPr/>
          <p:nvPr/>
        </p:nvCxnSpPr>
        <p:spPr>
          <a:xfrm flipH="1">
            <a:off x="1097225" y="1586200"/>
            <a:ext cx="442500" cy="45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45"/>
          <p:cNvCxnSpPr/>
          <p:nvPr/>
        </p:nvCxnSpPr>
        <p:spPr>
          <a:xfrm>
            <a:off x="2778600" y="1564075"/>
            <a:ext cx="165900" cy="70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cont.</a:t>
            </a:r>
            <a:endParaRPr/>
          </a:p>
        </p:txBody>
      </p:sp>
      <p:pic>
        <p:nvPicPr>
          <p:cNvPr id="382" name="Google Shape;3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95775"/>
            <a:ext cx="4401303" cy="205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200"/>
            <a:ext cx="4267199" cy="1993618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 txBox="1"/>
          <p:nvPr/>
        </p:nvSpPr>
        <p:spPr>
          <a:xfrm>
            <a:off x="875700" y="3316225"/>
            <a:ext cx="28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Moving gallery to showcase 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2701175" y="4263025"/>
            <a:ext cx="16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Introductory video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5477525" y="1652550"/>
            <a:ext cx="224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Smart mouse trailer expands to reveal different interactions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7" name="Google Shape;387;p46"/>
          <p:cNvCxnSpPr>
            <a:stCxn id="386" idx="2"/>
          </p:cNvCxnSpPr>
          <p:nvPr/>
        </p:nvCxnSpPr>
        <p:spPr>
          <a:xfrm>
            <a:off x="6600275" y="2483850"/>
            <a:ext cx="1719900" cy="127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46"/>
          <p:cNvCxnSpPr>
            <a:stCxn id="386" idx="1"/>
          </p:cNvCxnSpPr>
          <p:nvPr/>
        </p:nvCxnSpPr>
        <p:spPr>
          <a:xfrm rot="10800000">
            <a:off x="4238825" y="1796400"/>
            <a:ext cx="1238700" cy="27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Footer</a:t>
            </a:r>
            <a:endParaRPr/>
          </a:p>
        </p:txBody>
      </p:sp>
      <p:pic>
        <p:nvPicPr>
          <p:cNvPr id="394" name="Google Shape;3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963" y="1703600"/>
            <a:ext cx="5882573" cy="27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 txBox="1"/>
          <p:nvPr/>
        </p:nvSpPr>
        <p:spPr>
          <a:xfrm>
            <a:off x="5366950" y="1017800"/>
            <a:ext cx="25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Simple, sleek and intuitive  form field - scrollbar hidden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511050" y="3499775"/>
            <a:ext cx="127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Social links accented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2922375" y="4521275"/>
            <a:ext cx="428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Slow scrolling infinite marquee adds visual appeal and branding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 Menu</a:t>
            </a:r>
            <a:endParaRPr/>
          </a:p>
        </p:txBody>
      </p:sp>
      <p:pic>
        <p:nvPicPr>
          <p:cNvPr id="403" name="Google Shape;4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307499" cy="20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56725"/>
            <a:ext cx="4501301" cy="21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8"/>
          <p:cNvSpPr txBox="1"/>
          <p:nvPr/>
        </p:nvSpPr>
        <p:spPr>
          <a:xfrm>
            <a:off x="3862500" y="472475"/>
            <a:ext cx="24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Images added to fill in empty space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8"/>
          <p:cNvSpPr txBox="1"/>
          <p:nvPr/>
        </p:nvSpPr>
        <p:spPr>
          <a:xfrm>
            <a:off x="1495500" y="3721025"/>
            <a:ext cx="28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Mouse interactions swap images on link hover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6624300" y="1870588"/>
            <a:ext cx="25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Text scrolling animation on hover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8" name="Google Shape;408;p48"/>
          <p:cNvCxnSpPr/>
          <p:nvPr/>
        </p:nvCxnSpPr>
        <p:spPr>
          <a:xfrm rot="10800000">
            <a:off x="1517650" y="2813850"/>
            <a:ext cx="243300" cy="89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48"/>
          <p:cNvCxnSpPr>
            <a:stCxn id="406" idx="3"/>
          </p:cNvCxnSpPr>
          <p:nvPr/>
        </p:nvCxnSpPr>
        <p:spPr>
          <a:xfrm flipH="1" rot="10800000">
            <a:off x="4360500" y="3931325"/>
            <a:ext cx="807300" cy="9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48"/>
          <p:cNvCxnSpPr/>
          <p:nvPr/>
        </p:nvCxnSpPr>
        <p:spPr>
          <a:xfrm flipH="1">
            <a:off x="7435425" y="2238800"/>
            <a:ext cx="420300" cy="124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48"/>
          <p:cNvSpPr txBox="1"/>
          <p:nvPr/>
        </p:nvSpPr>
        <p:spPr>
          <a:xfrm>
            <a:off x="5001900" y="1655038"/>
            <a:ext cx="130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Home and current page indicator added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2" name="Google Shape;412;p48"/>
          <p:cNvCxnSpPr/>
          <p:nvPr/>
        </p:nvCxnSpPr>
        <p:spPr>
          <a:xfrm>
            <a:off x="5931075" y="2437900"/>
            <a:ext cx="929100" cy="82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418" name="Google Shape;418;p49"/>
          <p:cNvSpPr txBox="1"/>
          <p:nvPr>
            <p:ph idx="1" type="body"/>
          </p:nvPr>
        </p:nvSpPr>
        <p:spPr>
          <a:xfrm>
            <a:off x="311700" y="1229975"/>
            <a:ext cx="8141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Working home page prototype (responsive)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https://onthreeprototype.netlify.app/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Github repository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https://github.com/briannuggets/OnThreePrototype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Flaws</a:t>
            </a:r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issues to be addressed</a:t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0" r="10674" t="0"/>
          <a:stretch/>
        </p:blipFill>
        <p:spPr>
          <a:xfrm>
            <a:off x="5024050" y="807850"/>
            <a:ext cx="3694449" cy="33963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 Section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influential part of a website - most viewers will leave if a hero section is not to their liking.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show the business’ brand and identity at a glance.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typical layout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Image: One large image or many small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Header: Basic description of brand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Subheader(?)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Call to action</a:t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13887" l="4491" r="4217" t="10839"/>
          <a:stretch/>
        </p:blipFill>
        <p:spPr>
          <a:xfrm>
            <a:off x="5698800" y="2571750"/>
            <a:ext cx="2676825" cy="1655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7"/>
          <p:cNvCxnSpPr/>
          <p:nvPr/>
        </p:nvCxnSpPr>
        <p:spPr>
          <a:xfrm>
            <a:off x="5035100" y="2703375"/>
            <a:ext cx="2145900" cy="28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4117000" y="2957800"/>
            <a:ext cx="17256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7"/>
          <p:cNvCxnSpPr/>
          <p:nvPr/>
        </p:nvCxnSpPr>
        <p:spPr>
          <a:xfrm>
            <a:off x="2468875" y="3201125"/>
            <a:ext cx="3429000" cy="3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7"/>
          <p:cNvCxnSpPr/>
          <p:nvPr/>
        </p:nvCxnSpPr>
        <p:spPr>
          <a:xfrm>
            <a:off x="2457825" y="3455550"/>
            <a:ext cx="3429300" cy="28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-2340" l="0" r="0" t="2340"/>
          <a:stretch/>
        </p:blipFill>
        <p:spPr>
          <a:xfrm>
            <a:off x="0" y="540113"/>
            <a:ext cx="9144000" cy="426243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2856025" y="1968900"/>
            <a:ext cx="1416000" cy="1132800"/>
          </a:xfrm>
          <a:prstGeom prst="wedgeRectCallout">
            <a:avLst>
              <a:gd fmla="val -34118" name="adj1"/>
              <a:gd fmla="val 68715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Unclear message. Is this a barbeque company? Work images should be limited to the work section.</a:t>
            </a:r>
            <a:endParaRPr sz="1000"/>
          </a:p>
        </p:txBody>
      </p:sp>
      <p:sp>
        <p:nvSpPr>
          <p:cNvPr id="145" name="Google Shape;145;p18"/>
          <p:cNvSpPr/>
          <p:nvPr/>
        </p:nvSpPr>
        <p:spPr>
          <a:xfrm>
            <a:off x="6804900" y="3842700"/>
            <a:ext cx="1548600" cy="586200"/>
          </a:xfrm>
          <a:prstGeom prst="wedgeRectCallout">
            <a:avLst>
              <a:gd fmla="val -20288" name="adj1"/>
              <a:gd fmla="val 78263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Horizontal scrolling not needed; padding and margin issues.</a:t>
            </a:r>
            <a:endParaRPr sz="1000"/>
          </a:p>
        </p:txBody>
      </p:sp>
      <p:cxnSp>
        <p:nvCxnSpPr>
          <p:cNvPr id="146" name="Google Shape;146;p18"/>
          <p:cNvCxnSpPr/>
          <p:nvPr/>
        </p:nvCxnSpPr>
        <p:spPr>
          <a:xfrm rot="10800000">
            <a:off x="90700" y="369350"/>
            <a:ext cx="0" cy="88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8"/>
          <p:cNvCxnSpPr/>
          <p:nvPr/>
        </p:nvCxnSpPr>
        <p:spPr>
          <a:xfrm rot="10800000">
            <a:off x="9036825" y="369350"/>
            <a:ext cx="0" cy="88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8"/>
          <p:cNvSpPr/>
          <p:nvPr/>
        </p:nvSpPr>
        <p:spPr>
          <a:xfrm>
            <a:off x="245550" y="81850"/>
            <a:ext cx="2356200" cy="354000"/>
          </a:xfrm>
          <a:prstGeom prst="wedgeRectCallout">
            <a:avLst>
              <a:gd fmla="val -51359" name="adj1"/>
              <a:gd fmla="val 99986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padding inconsistent, should factor out scroll-bar</a:t>
            </a:r>
            <a:endParaRPr sz="1000"/>
          </a:p>
        </p:txBody>
      </p:sp>
      <p:cxnSp>
        <p:nvCxnSpPr>
          <p:cNvPr id="149" name="Google Shape;149;p18"/>
          <p:cNvCxnSpPr/>
          <p:nvPr/>
        </p:nvCxnSpPr>
        <p:spPr>
          <a:xfrm>
            <a:off x="2601750" y="258850"/>
            <a:ext cx="6249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8"/>
          <p:cNvSpPr/>
          <p:nvPr/>
        </p:nvSpPr>
        <p:spPr>
          <a:xfrm>
            <a:off x="4813850" y="2178600"/>
            <a:ext cx="1327500" cy="713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Lack of header and call to action.</a:t>
            </a:r>
            <a:endParaRPr sz="1000"/>
          </a:p>
        </p:txBody>
      </p:sp>
      <p:sp>
        <p:nvSpPr>
          <p:cNvPr id="151" name="Google Shape;151;p18"/>
          <p:cNvSpPr/>
          <p:nvPr/>
        </p:nvSpPr>
        <p:spPr>
          <a:xfrm>
            <a:off x="1749925" y="3842700"/>
            <a:ext cx="1106100" cy="586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incentive to scroll</a:t>
            </a:r>
            <a:endParaRPr sz="1000"/>
          </a:p>
        </p:txBody>
      </p:sp>
      <p:sp>
        <p:nvSpPr>
          <p:cNvPr id="152" name="Google Shape;152;p18"/>
          <p:cNvSpPr/>
          <p:nvPr/>
        </p:nvSpPr>
        <p:spPr>
          <a:xfrm>
            <a:off x="5975300" y="657050"/>
            <a:ext cx="2035200" cy="531000"/>
          </a:xfrm>
          <a:prstGeom prst="wedgeRectCallout">
            <a:avLst>
              <a:gd fmla="val 65766" name="adj1"/>
              <a:gd fmla="val 1041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Small, high-contrast borders produce a stair-step effect</a:t>
            </a:r>
            <a:endParaRPr sz="1000"/>
          </a:p>
        </p:txBody>
      </p:sp>
      <p:cxnSp>
        <p:nvCxnSpPr>
          <p:cNvPr id="153" name="Google Shape;153;p18"/>
          <p:cNvCxnSpPr>
            <a:stCxn id="144" idx="3"/>
            <a:endCxn id="150" idx="1"/>
          </p:cNvCxnSpPr>
          <p:nvPr/>
        </p:nvCxnSpPr>
        <p:spPr>
          <a:xfrm>
            <a:off x="4272025" y="2535300"/>
            <a:ext cx="5418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Work Page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6200"/>
            <a:ext cx="8839200" cy="407110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853950" y="3610425"/>
            <a:ext cx="1515300" cy="752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Images do not appear until after scrolling. Viewer sees black screen on load.</a:t>
            </a:r>
            <a:endParaRPr sz="1000"/>
          </a:p>
        </p:txBody>
      </p:sp>
      <p:sp>
        <p:nvSpPr>
          <p:cNvPr id="165" name="Google Shape;165;p20"/>
          <p:cNvSpPr/>
          <p:nvPr/>
        </p:nvSpPr>
        <p:spPr>
          <a:xfrm>
            <a:off x="1960075" y="999950"/>
            <a:ext cx="1349400" cy="597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indication this is the work page; header needed</a:t>
            </a:r>
            <a:endParaRPr sz="1000"/>
          </a:p>
        </p:txBody>
      </p:sp>
      <p:sp>
        <p:nvSpPr>
          <p:cNvPr id="166" name="Google Shape;166;p20"/>
          <p:cNvSpPr/>
          <p:nvPr/>
        </p:nvSpPr>
        <p:spPr>
          <a:xfrm>
            <a:off x="4194425" y="999950"/>
            <a:ext cx="1205700" cy="597300"/>
          </a:xfrm>
          <a:prstGeom prst="wedgeRectCallout">
            <a:avLst>
              <a:gd fmla="val -36859" name="adj1"/>
              <a:gd fmla="val 72221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This could be a subheader</a:t>
            </a:r>
            <a:endParaRPr sz="1000"/>
          </a:p>
        </p:txBody>
      </p:sp>
      <p:cxnSp>
        <p:nvCxnSpPr>
          <p:cNvPr id="167" name="Google Shape;167;p20"/>
          <p:cNvCxnSpPr>
            <a:stCxn id="165" idx="3"/>
            <a:endCxn id="166" idx="1"/>
          </p:cNvCxnSpPr>
          <p:nvPr/>
        </p:nvCxnSpPr>
        <p:spPr>
          <a:xfrm>
            <a:off x="3309475" y="1298600"/>
            <a:ext cx="8850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1575"/>
            <a:ext cx="8839200" cy="4120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4083850" y="955700"/>
            <a:ext cx="1460100" cy="575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Grid-layout overbearing for viewers, lack of focus</a:t>
            </a:r>
            <a:endParaRPr sz="1000"/>
          </a:p>
        </p:txBody>
      </p:sp>
      <p:sp>
        <p:nvSpPr>
          <p:cNvPr id="174" name="Google Shape;174;p21"/>
          <p:cNvSpPr/>
          <p:nvPr/>
        </p:nvSpPr>
        <p:spPr>
          <a:xfrm>
            <a:off x="6074875" y="955700"/>
            <a:ext cx="1382700" cy="575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Switch to simple sections or a selection menu?</a:t>
            </a:r>
            <a:endParaRPr sz="1000"/>
          </a:p>
        </p:txBody>
      </p:sp>
      <p:cxnSp>
        <p:nvCxnSpPr>
          <p:cNvPr id="175" name="Google Shape;175;p21"/>
          <p:cNvCxnSpPr>
            <a:stCxn id="173" idx="3"/>
            <a:endCxn id="174" idx="1"/>
          </p:cNvCxnSpPr>
          <p:nvPr/>
        </p:nvCxnSpPr>
        <p:spPr>
          <a:xfrm>
            <a:off x="5543950" y="1243250"/>
            <a:ext cx="5310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1"/>
          <p:cNvSpPr/>
          <p:nvPr/>
        </p:nvSpPr>
        <p:spPr>
          <a:xfrm>
            <a:off x="3575000" y="2814000"/>
            <a:ext cx="1382700" cy="851700"/>
          </a:xfrm>
          <a:prstGeom prst="wedgeRectCallout">
            <a:avLst>
              <a:gd fmla="val 35599" name="adj1"/>
              <a:gd fmla="val 62989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Lack of cohesion between different images, breaks theme of website.</a:t>
            </a:r>
            <a:endParaRPr sz="1000"/>
          </a:p>
        </p:txBody>
      </p:sp>
      <p:sp>
        <p:nvSpPr>
          <p:cNvPr id="177" name="Google Shape;177;p21"/>
          <p:cNvSpPr/>
          <p:nvPr/>
        </p:nvSpPr>
        <p:spPr>
          <a:xfrm>
            <a:off x="6882325" y="3289625"/>
            <a:ext cx="1382700" cy="630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Little interactivity; not very fun to browse.</a:t>
            </a:r>
            <a:endParaRPr sz="1000"/>
          </a:p>
        </p:txBody>
      </p:sp>
      <p:sp>
        <p:nvSpPr>
          <p:cNvPr id="178" name="Google Shape;178;p21"/>
          <p:cNvSpPr/>
          <p:nvPr/>
        </p:nvSpPr>
        <p:spPr>
          <a:xfrm>
            <a:off x="1030925" y="3588275"/>
            <a:ext cx="1382700" cy="630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Photoshoot header/description is only visible on hover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